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6" r:id="rId5"/>
    <p:sldId id="266" r:id="rId6"/>
    <p:sldId id="267" r:id="rId7"/>
    <p:sldId id="268" r:id="rId8"/>
    <p:sldId id="275" r:id="rId9"/>
    <p:sldId id="269" r:id="rId10"/>
    <p:sldId id="260" r:id="rId11"/>
    <p:sldId id="263" r:id="rId12"/>
    <p:sldId id="274" r:id="rId13"/>
    <p:sldId id="278" r:id="rId14"/>
    <p:sldId id="270" r:id="rId15"/>
    <p:sldId id="262" r:id="rId16"/>
    <p:sldId id="273" r:id="rId17"/>
    <p:sldId id="277" r:id="rId18"/>
    <p:sldId id="279" r:id="rId19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Bernard MT Condensed" panose="02050806060905020404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orja\Desktop\2016%20BPS%20Repo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2016 Training and Certification Hours Summary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47818262721225"/>
          <c:y val="2.3241018223029722E-2"/>
          <c:w val="0.93413710409920336"/>
          <c:h val="0.879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'2016 v2.0'!$A$584</c:f>
              <c:strCache>
                <c:ptCount val="1"/>
                <c:pt idx="0">
                  <c:v>ISO Compliance (FF)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v2.0'!$B$584:$N$584</c:f>
              <c:numCache>
                <c:formatCode>0</c:formatCode>
                <c:ptCount val="12"/>
                <c:pt idx="0">
                  <c:v>15</c:v>
                </c:pt>
                <c:pt idx="1">
                  <c:v>266.66000000000003</c:v>
                </c:pt>
                <c:pt idx="2">
                  <c:v>204</c:v>
                </c:pt>
                <c:pt idx="3">
                  <c:v>1116.5</c:v>
                </c:pt>
                <c:pt idx="4">
                  <c:v>587</c:v>
                </c:pt>
                <c:pt idx="5">
                  <c:v>556</c:v>
                </c:pt>
                <c:pt idx="6">
                  <c:v>101.75</c:v>
                </c:pt>
                <c:pt idx="7">
                  <c:v>236</c:v>
                </c:pt>
                <c:pt idx="8">
                  <c:v>467.8</c:v>
                </c:pt>
                <c:pt idx="9">
                  <c:v>530</c:v>
                </c:pt>
                <c:pt idx="10">
                  <c:v>457.25</c:v>
                </c:pt>
                <c:pt idx="11">
                  <c:v>443</c:v>
                </c:pt>
              </c:numCache>
              <c:extLst/>
            </c:numRef>
          </c:val>
        </c:ser>
        <c:ser>
          <c:idx val="2"/>
          <c:order val="2"/>
          <c:tx>
            <c:strRef>
              <c:f>'2016 v2.0'!$A$585</c:f>
              <c:strCache>
                <c:ptCount val="1"/>
                <c:pt idx="0">
                  <c:v>ISO Compliance (Driver)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v2.0'!$B$585:$N$585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59</c:v>
                </c:pt>
                <c:pt idx="3">
                  <c:v>44.5</c:v>
                </c:pt>
                <c:pt idx="4">
                  <c:v>25</c:v>
                </c:pt>
                <c:pt idx="5">
                  <c:v>24</c:v>
                </c:pt>
                <c:pt idx="6">
                  <c:v>493.7</c:v>
                </c:pt>
                <c:pt idx="7">
                  <c:v>277.5</c:v>
                </c:pt>
                <c:pt idx="8">
                  <c:v>224.9</c:v>
                </c:pt>
                <c:pt idx="9">
                  <c:v>197</c:v>
                </c:pt>
                <c:pt idx="10">
                  <c:v>371</c:v>
                </c:pt>
                <c:pt idx="11">
                  <c:v>456.5</c:v>
                </c:pt>
              </c:numCache>
              <c:extLst/>
            </c:numRef>
          </c:val>
        </c:ser>
        <c:ser>
          <c:idx val="3"/>
          <c:order val="3"/>
          <c:tx>
            <c:strRef>
              <c:f>'2016 v2.0'!$A$586</c:f>
              <c:strCache>
                <c:ptCount val="1"/>
                <c:pt idx="0">
                  <c:v>ISO Compliance (Officer)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v2.0'!$B$586:$N$586</c:f>
              <c:numCache>
                <c:formatCode>0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12</c:v>
                </c:pt>
                <c:pt idx="3">
                  <c:v>0</c:v>
                </c:pt>
                <c:pt idx="4">
                  <c:v>4</c:v>
                </c:pt>
                <c:pt idx="5">
                  <c:v>8</c:v>
                </c:pt>
                <c:pt idx="6">
                  <c:v>292</c:v>
                </c:pt>
                <c:pt idx="7">
                  <c:v>3</c:v>
                </c:pt>
                <c:pt idx="8">
                  <c:v>107.5</c:v>
                </c:pt>
                <c:pt idx="9">
                  <c:v>147</c:v>
                </c:pt>
                <c:pt idx="10">
                  <c:v>133.5</c:v>
                </c:pt>
                <c:pt idx="11">
                  <c:v>18</c:v>
                </c:pt>
              </c:numCache>
              <c:extLst/>
            </c:numRef>
          </c:val>
        </c:ser>
        <c:ser>
          <c:idx val="4"/>
          <c:order val="4"/>
          <c:tx>
            <c:strRef>
              <c:f>'2016 v2.0'!$A$587</c:f>
              <c:strCache>
                <c:ptCount val="1"/>
                <c:pt idx="0">
                  <c:v>Medical Training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v2.0'!$B$587:$N$587</c:f>
              <c:numCache>
                <c:formatCode>0</c:formatCode>
                <c:ptCount val="12"/>
                <c:pt idx="0">
                  <c:v>16</c:v>
                </c:pt>
                <c:pt idx="1">
                  <c:v>16</c:v>
                </c:pt>
                <c:pt idx="2">
                  <c:v>346.5</c:v>
                </c:pt>
                <c:pt idx="3">
                  <c:v>37</c:v>
                </c:pt>
                <c:pt idx="4">
                  <c:v>342</c:v>
                </c:pt>
                <c:pt idx="5">
                  <c:v>1</c:v>
                </c:pt>
                <c:pt idx="6">
                  <c:v>32</c:v>
                </c:pt>
                <c:pt idx="7">
                  <c:v>216.5</c:v>
                </c:pt>
                <c:pt idx="8">
                  <c:v>146</c:v>
                </c:pt>
                <c:pt idx="9">
                  <c:v>271</c:v>
                </c:pt>
                <c:pt idx="10">
                  <c:v>394.5</c:v>
                </c:pt>
                <c:pt idx="11">
                  <c:v>881.75</c:v>
                </c:pt>
              </c:numCache>
              <c:extLst/>
            </c:numRef>
          </c:val>
        </c:ser>
        <c:ser>
          <c:idx val="5"/>
          <c:order val="5"/>
          <c:tx>
            <c:strRef>
              <c:f>'2016 v2.0'!$A$588</c:f>
              <c:strCache>
                <c:ptCount val="1"/>
                <c:pt idx="0">
                  <c:v>Officer Development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v2.0'!$B$588:$N$588</c:f>
              <c:numCache>
                <c:formatCode>0</c:formatCode>
                <c:ptCount val="12"/>
                <c:pt idx="0">
                  <c:v>38</c:v>
                </c:pt>
                <c:pt idx="1">
                  <c:v>18</c:v>
                </c:pt>
                <c:pt idx="2">
                  <c:v>21</c:v>
                </c:pt>
                <c:pt idx="3">
                  <c:v>0</c:v>
                </c:pt>
                <c:pt idx="4">
                  <c:v>16</c:v>
                </c:pt>
                <c:pt idx="5">
                  <c:v>0</c:v>
                </c:pt>
                <c:pt idx="6">
                  <c:v>0</c:v>
                </c:pt>
                <c:pt idx="7">
                  <c:v>33.5</c:v>
                </c:pt>
                <c:pt idx="8">
                  <c:v>86.3</c:v>
                </c:pt>
                <c:pt idx="9">
                  <c:v>269</c:v>
                </c:pt>
                <c:pt idx="10">
                  <c:v>270.75</c:v>
                </c:pt>
                <c:pt idx="11">
                  <c:v>190.1</c:v>
                </c:pt>
              </c:numCache>
              <c:extLst/>
            </c:numRef>
          </c:val>
        </c:ser>
        <c:ser>
          <c:idx val="6"/>
          <c:order val="6"/>
          <c:tx>
            <c:strRef>
              <c:f>'2016 v2.0'!$A$589</c:f>
              <c:strCache>
                <c:ptCount val="1"/>
                <c:pt idx="0">
                  <c:v>Administrative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v2.0'!$B$589:$N$589</c:f>
              <c:numCache>
                <c:formatCode>0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1.75</c:v>
                </c:pt>
                <c:pt idx="3">
                  <c:v>6.5</c:v>
                </c:pt>
                <c:pt idx="4">
                  <c:v>160.5</c:v>
                </c:pt>
                <c:pt idx="5">
                  <c:v>238</c:v>
                </c:pt>
                <c:pt idx="6">
                  <c:v>2.6</c:v>
                </c:pt>
                <c:pt idx="7">
                  <c:v>94.5</c:v>
                </c:pt>
                <c:pt idx="8">
                  <c:v>242</c:v>
                </c:pt>
                <c:pt idx="9">
                  <c:v>283</c:v>
                </c:pt>
                <c:pt idx="10">
                  <c:v>245</c:v>
                </c:pt>
                <c:pt idx="11">
                  <c:v>362.5</c:v>
                </c:pt>
              </c:numCache>
              <c:extLst/>
            </c:numRef>
          </c:val>
        </c:ser>
        <c:ser>
          <c:idx val="7"/>
          <c:order val="7"/>
          <c:tx>
            <c:strRef>
              <c:f>'2016 v2.0'!$A$590</c:f>
              <c:strCache>
                <c:ptCount val="1"/>
                <c:pt idx="0">
                  <c:v>SOG/SOP/Protocol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v2.0'!$B$590:$N$590</c:f>
              <c:numCache>
                <c:formatCode>0</c:formatCode>
                <c:ptCount val="12"/>
                <c:pt idx="0">
                  <c:v>10</c:v>
                </c:pt>
                <c:pt idx="1">
                  <c:v>0</c:v>
                </c:pt>
                <c:pt idx="2">
                  <c:v>12</c:v>
                </c:pt>
                <c:pt idx="3">
                  <c:v>0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105.5</c:v>
                </c:pt>
                <c:pt idx="8">
                  <c:v>218.3</c:v>
                </c:pt>
                <c:pt idx="9">
                  <c:v>261</c:v>
                </c:pt>
                <c:pt idx="10">
                  <c:v>320.5</c:v>
                </c:pt>
                <c:pt idx="11">
                  <c:v>366</c:v>
                </c:pt>
              </c:numCache>
              <c:extLst/>
            </c:numRef>
          </c:val>
        </c:ser>
        <c:ser>
          <c:idx val="8"/>
          <c:order val="8"/>
          <c:tx>
            <c:strRef>
              <c:f>'2016 v2.0'!$A$591</c:f>
              <c:strCache>
                <c:ptCount val="1"/>
                <c:pt idx="0">
                  <c:v>Physical Fitness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v2.0'!$B$591:$N$591</c:f>
              <c:numCache>
                <c:formatCode>0</c:formatCode>
                <c:ptCount val="12"/>
                <c:pt idx="0">
                  <c:v>13</c:v>
                </c:pt>
                <c:pt idx="1">
                  <c:v>45</c:v>
                </c:pt>
                <c:pt idx="2">
                  <c:v>18</c:v>
                </c:pt>
                <c:pt idx="3">
                  <c:v>41</c:v>
                </c:pt>
                <c:pt idx="4">
                  <c:v>30</c:v>
                </c:pt>
                <c:pt idx="5">
                  <c:v>56</c:v>
                </c:pt>
                <c:pt idx="6">
                  <c:v>90.5</c:v>
                </c:pt>
                <c:pt idx="7">
                  <c:v>544</c:v>
                </c:pt>
                <c:pt idx="8">
                  <c:v>669.25</c:v>
                </c:pt>
                <c:pt idx="9">
                  <c:v>749</c:v>
                </c:pt>
                <c:pt idx="10">
                  <c:v>790.6</c:v>
                </c:pt>
                <c:pt idx="11">
                  <c:v>864.25</c:v>
                </c:pt>
              </c:numCache>
              <c:extLst/>
            </c:numRef>
          </c:val>
        </c:ser>
        <c:ser>
          <c:idx val="9"/>
          <c:order val="9"/>
          <c:tx>
            <c:strRef>
              <c:f>'2016 v2.0'!$A$592</c:f>
              <c:strCache>
                <c:ptCount val="1"/>
                <c:pt idx="0">
                  <c:v>Rescue/Extrication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v2.0'!$B$592:$N$592</c:f>
              <c:numCache>
                <c:formatCode>0</c:formatCode>
                <c:ptCount val="12"/>
                <c:pt idx="0">
                  <c:v>0</c:v>
                </c:pt>
                <c:pt idx="1">
                  <c:v>71</c:v>
                </c:pt>
                <c:pt idx="2">
                  <c:v>10</c:v>
                </c:pt>
                <c:pt idx="3">
                  <c:v>0</c:v>
                </c:pt>
                <c:pt idx="4">
                  <c:v>43</c:v>
                </c:pt>
                <c:pt idx="5">
                  <c:v>98</c:v>
                </c:pt>
                <c:pt idx="6">
                  <c:v>2</c:v>
                </c:pt>
                <c:pt idx="7">
                  <c:v>174.5</c:v>
                </c:pt>
                <c:pt idx="8">
                  <c:v>42</c:v>
                </c:pt>
                <c:pt idx="9">
                  <c:v>85</c:v>
                </c:pt>
                <c:pt idx="10">
                  <c:v>78</c:v>
                </c:pt>
                <c:pt idx="11">
                  <c:v>10.5</c:v>
                </c:pt>
              </c:numCache>
              <c:extLst/>
            </c:numRef>
          </c:val>
        </c:ser>
        <c:ser>
          <c:idx val="10"/>
          <c:order val="10"/>
          <c:tx>
            <c:strRef>
              <c:f>'2016 v2.0'!$A$593</c:f>
              <c:strCache>
                <c:ptCount val="1"/>
                <c:pt idx="0">
                  <c:v>Specialized Rescue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v2.0'!$B$593:$N$593</c:f>
              <c:numCache>
                <c:formatCode>0</c:formatCode>
                <c:ptCount val="12"/>
                <c:pt idx="0">
                  <c:v>62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0</c:v>
                </c:pt>
                <c:pt idx="5">
                  <c:v>53</c:v>
                </c:pt>
                <c:pt idx="6">
                  <c:v>63</c:v>
                </c:pt>
                <c:pt idx="7">
                  <c:v>54</c:v>
                </c:pt>
                <c:pt idx="8">
                  <c:v>51.5</c:v>
                </c:pt>
                <c:pt idx="9">
                  <c:v>96</c:v>
                </c:pt>
                <c:pt idx="10">
                  <c:v>28.5</c:v>
                </c:pt>
                <c:pt idx="11">
                  <c:v>87.3</c:v>
                </c:pt>
              </c:numCache>
              <c:extLst/>
            </c:numRef>
          </c:val>
        </c:ser>
        <c:ser>
          <c:idx val="11"/>
          <c:order val="11"/>
          <c:tx>
            <c:strRef>
              <c:f>'2016 v2.0'!$A$594</c:f>
              <c:strCache>
                <c:ptCount val="1"/>
                <c:pt idx="0">
                  <c:v>Fire Prevention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v2.0'!$B$594:$N$594</c:f>
              <c:numCache>
                <c:formatCode>0</c:formatCode>
                <c:ptCount val="12"/>
                <c:pt idx="0">
                  <c:v>116.5</c:v>
                </c:pt>
                <c:pt idx="1">
                  <c:v>102</c:v>
                </c:pt>
                <c:pt idx="2">
                  <c:v>94</c:v>
                </c:pt>
                <c:pt idx="3">
                  <c:v>8</c:v>
                </c:pt>
                <c:pt idx="4">
                  <c:v>16</c:v>
                </c:pt>
                <c:pt idx="5">
                  <c:v>0</c:v>
                </c:pt>
                <c:pt idx="6">
                  <c:v>57</c:v>
                </c:pt>
                <c:pt idx="7">
                  <c:v>72.5</c:v>
                </c:pt>
                <c:pt idx="8">
                  <c:v>101</c:v>
                </c:pt>
                <c:pt idx="9">
                  <c:v>156</c:v>
                </c:pt>
                <c:pt idx="10">
                  <c:v>92</c:v>
                </c:pt>
                <c:pt idx="11">
                  <c:v>72</c:v>
                </c:pt>
              </c:numCache>
              <c:extLst/>
            </c:numRef>
          </c:val>
        </c:ser>
        <c:ser>
          <c:idx val="12"/>
          <c:order val="12"/>
          <c:tx>
            <c:strRef>
              <c:f>'2016 v2.0'!$A$595</c:f>
              <c:strCache>
                <c:ptCount val="1"/>
                <c:pt idx="0">
                  <c:v>Public Education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v2.0'!$B$595:$N$595</c:f>
              <c:numCache>
                <c:formatCode>0</c:formatCode>
                <c:ptCount val="12"/>
                <c:pt idx="0">
                  <c:v>0</c:v>
                </c:pt>
                <c:pt idx="1">
                  <c:v>92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0</c:v>
                </c:pt>
                <c:pt idx="8">
                  <c:v>72.5</c:v>
                </c:pt>
                <c:pt idx="9">
                  <c:v>24</c:v>
                </c:pt>
                <c:pt idx="10">
                  <c:v>58</c:v>
                </c:pt>
                <c:pt idx="11">
                  <c:v>32</c:v>
                </c:pt>
              </c:numCache>
              <c:extLst/>
            </c:numRef>
          </c:val>
        </c:ser>
        <c:ser>
          <c:idx val="13"/>
          <c:order val="13"/>
          <c:tx>
            <c:strRef>
              <c:f>'2016 v2.0'!$A$596</c:f>
              <c:strCache>
                <c:ptCount val="1"/>
                <c:pt idx="0">
                  <c:v>Instructor Training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v2.0'!$B$596:$N$596</c:f>
              <c:numCache>
                <c:formatCode>0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16</c:v>
                </c:pt>
                <c:pt idx="3">
                  <c:v>1</c:v>
                </c:pt>
                <c:pt idx="4">
                  <c:v>92.5</c:v>
                </c:pt>
                <c:pt idx="5">
                  <c:v>48</c:v>
                </c:pt>
                <c:pt idx="6">
                  <c:v>89</c:v>
                </c:pt>
                <c:pt idx="7">
                  <c:v>378</c:v>
                </c:pt>
                <c:pt idx="8">
                  <c:v>21.75</c:v>
                </c:pt>
                <c:pt idx="9">
                  <c:v>24</c:v>
                </c:pt>
                <c:pt idx="10">
                  <c:v>35</c:v>
                </c:pt>
                <c:pt idx="11">
                  <c:v>8.75</c:v>
                </c:pt>
              </c:numCache>
              <c:extLst/>
            </c:numRef>
          </c:val>
        </c:ser>
        <c:ser>
          <c:idx val="14"/>
          <c:order val="14"/>
          <c:tx>
            <c:strRef>
              <c:f>'2016 v2.0'!$A$597</c:f>
              <c:strCache>
                <c:ptCount val="1"/>
                <c:pt idx="0">
                  <c:v>Certifications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v2.0'!$B$597:$N$597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240</c:v>
                </c:pt>
                <c:pt idx="6">
                  <c:v>256</c:v>
                </c:pt>
                <c:pt idx="7">
                  <c:v>274</c:v>
                </c:pt>
                <c:pt idx="8">
                  <c:v>189</c:v>
                </c:pt>
                <c:pt idx="9">
                  <c:v>39</c:v>
                </c:pt>
                <c:pt idx="10">
                  <c:v>0</c:v>
                </c:pt>
                <c:pt idx="11">
                  <c:v>17.5</c:v>
                </c:pt>
              </c:numCache>
              <c:extLst/>
            </c:numRef>
          </c:val>
        </c:ser>
        <c:ser>
          <c:idx val="15"/>
          <c:order val="15"/>
          <c:tx>
            <c:strRef>
              <c:f>'2016 v2.0'!$A$598</c:f>
              <c:strCache>
                <c:ptCount val="1"/>
                <c:pt idx="0">
                  <c:v>OSHA Required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v2.0'!$B$598:$N$598</c:f>
              <c:numCache>
                <c:formatCode>0</c:formatCode>
                <c:ptCount val="12"/>
                <c:pt idx="0">
                  <c:v>0</c:v>
                </c:pt>
                <c:pt idx="1">
                  <c:v>240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</c:v>
                </c:pt>
                <c:pt idx="6">
                  <c:v>22</c:v>
                </c:pt>
                <c:pt idx="7">
                  <c:v>73.5</c:v>
                </c:pt>
                <c:pt idx="8">
                  <c:v>347</c:v>
                </c:pt>
                <c:pt idx="9">
                  <c:v>39</c:v>
                </c:pt>
                <c:pt idx="10">
                  <c:v>277.75</c:v>
                </c:pt>
                <c:pt idx="11">
                  <c:v>350</c:v>
                </c:pt>
              </c:numCache>
              <c:extLst/>
            </c:numRef>
          </c:val>
        </c:ser>
        <c:ser>
          <c:idx val="16"/>
          <c:order val="16"/>
          <c:tx>
            <c:strRef>
              <c:f>'2016 v2.0'!$A$599</c:f>
              <c:strCache>
                <c:ptCount val="1"/>
                <c:pt idx="0">
                  <c:v>Higher Education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v2.0'!$B$599:$N$599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6</c:v>
                </c:pt>
                <c:pt idx="8">
                  <c:v>15</c:v>
                </c:pt>
                <c:pt idx="9">
                  <c:v>9</c:v>
                </c:pt>
                <c:pt idx="10">
                  <c:v>13.5</c:v>
                </c:pt>
                <c:pt idx="11">
                  <c:v>12</c:v>
                </c:pt>
              </c:numCache>
              <c:extLst/>
            </c:numRef>
          </c:val>
        </c:ser>
        <c:ser>
          <c:idx val="17"/>
          <c:order val="17"/>
          <c:tx>
            <c:strRef>
              <c:f>'2016 v2.0'!$A$600</c:f>
              <c:strCache>
                <c:ptCount val="1"/>
                <c:pt idx="0">
                  <c:v>Conference 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'2016 v2.0'!$B$582:$N$582</c:f>
              <c:strCache>
                <c:ptCount val="12"/>
                <c:pt idx="0">
                  <c:v>Jan-16</c:v>
                </c:pt>
                <c:pt idx="1">
                  <c:v>Feb-16</c:v>
                </c:pt>
                <c:pt idx="2">
                  <c:v>Mar-16</c:v>
                </c:pt>
                <c:pt idx="3">
                  <c:v>Apr-16</c:v>
                </c:pt>
                <c:pt idx="4">
                  <c:v>May-16</c:v>
                </c:pt>
                <c:pt idx="5">
                  <c:v>Jun-16</c:v>
                </c:pt>
                <c:pt idx="6">
                  <c:v>Jul-16</c:v>
                </c:pt>
                <c:pt idx="7">
                  <c:v>Aug-16</c:v>
                </c:pt>
                <c:pt idx="8">
                  <c:v>Sep-16</c:v>
                </c:pt>
                <c:pt idx="9">
                  <c:v>Oct-16</c:v>
                </c:pt>
                <c:pt idx="10">
                  <c:v>Nov-16</c:v>
                </c:pt>
                <c:pt idx="11">
                  <c:v>Dec-16</c:v>
                </c:pt>
              </c:strCache>
              <c:extLst/>
            </c:strRef>
          </c:cat>
          <c:val>
            <c:numRef>
              <c:f>'2016 v2.0'!$B$600:$N$600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54</c:v>
                </c:pt>
                <c:pt idx="8">
                  <c:v>0</c:v>
                </c:pt>
                <c:pt idx="9">
                  <c:v>0</c:v>
                </c:pt>
                <c:pt idx="10">
                  <c:v>4.5</c:v>
                </c:pt>
                <c:pt idx="11">
                  <c:v>0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5750320"/>
        <c:axId val="315748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'2016 v2.0'!$A$583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tint val="3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'2016 v2.0'!$B$582:$N$582</c15:sqref>
                        </c15:formulaRef>
                      </c:ext>
                    </c:extLst>
                    <c:strCache>
                      <c:ptCount val="12"/>
                      <c:pt idx="0">
                        <c:v>Jan-16</c:v>
                      </c:pt>
                      <c:pt idx="1">
                        <c:v>Feb-16</c:v>
                      </c:pt>
                      <c:pt idx="2">
                        <c:v>Mar-16</c:v>
                      </c:pt>
                      <c:pt idx="3">
                        <c:v>Apr-16</c:v>
                      </c:pt>
                      <c:pt idx="4">
                        <c:v>May-16</c:v>
                      </c:pt>
                      <c:pt idx="5">
                        <c:v>Jun-16</c:v>
                      </c:pt>
                      <c:pt idx="6">
                        <c:v>Jul-16</c:v>
                      </c:pt>
                      <c:pt idx="7">
                        <c:v>Aug-16</c:v>
                      </c:pt>
                      <c:pt idx="8">
                        <c:v>Sep-16</c:v>
                      </c:pt>
                      <c:pt idx="9">
                        <c:v>Oct-16</c:v>
                      </c:pt>
                      <c:pt idx="10">
                        <c:v>Nov-16</c:v>
                      </c:pt>
                      <c:pt idx="11">
                        <c:v>Dec-16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'2016 v2.0'!$B$583:$N$583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</c15:ser>
            </c15:filteredBarSeries>
          </c:ext>
        </c:extLst>
      </c:barChart>
      <c:catAx>
        <c:axId val="31575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48360"/>
        <c:crosses val="autoZero"/>
        <c:auto val="1"/>
        <c:lblAlgn val="ctr"/>
        <c:lblOffset val="100"/>
        <c:noMultiLvlLbl val="1"/>
      </c:catAx>
      <c:valAx>
        <c:axId val="31574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5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# of Fire Deaths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>
                <a:solidFill>
                  <a:srgbClr val="C00000"/>
                </a:solidFill>
              </a:ln>
              <a:effectLst/>
            </c:spPr>
          </c:marker>
          <c:cat>
            <c:numRef>
              <c:f>Sheet1!$A$3:$A$13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749144"/>
        <c:axId val="315747968"/>
      </c:lineChart>
      <c:lineChart>
        <c:grouping val="standard"/>
        <c:varyColors val="0"/>
        <c:ser>
          <c:idx val="1"/>
          <c:order val="1"/>
          <c:tx>
            <c:strRef>
              <c:f>Sheet1!$C$2</c:f>
              <c:strCache>
                <c:ptCount val="1"/>
                <c:pt idx="0">
                  <c:v># of Fire Calls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</c:marker>
          <c:cat>
            <c:numRef>
              <c:f>Sheet1!$A$3:$A$13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340</c:v>
                </c:pt>
                <c:pt idx="1">
                  <c:v>399</c:v>
                </c:pt>
                <c:pt idx="2">
                  <c:v>363</c:v>
                </c:pt>
                <c:pt idx="3">
                  <c:v>356</c:v>
                </c:pt>
                <c:pt idx="4">
                  <c:v>459</c:v>
                </c:pt>
                <c:pt idx="5">
                  <c:v>326</c:v>
                </c:pt>
                <c:pt idx="6">
                  <c:v>414</c:v>
                </c:pt>
                <c:pt idx="7">
                  <c:v>285</c:v>
                </c:pt>
                <c:pt idx="8">
                  <c:v>318</c:v>
                </c:pt>
                <c:pt idx="9">
                  <c:v>358</c:v>
                </c:pt>
                <c:pt idx="10">
                  <c:v>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749536"/>
        <c:axId val="315744832"/>
      </c:lineChart>
      <c:valAx>
        <c:axId val="3157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Fire Deaths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49144"/>
        <c:crosses val="autoZero"/>
        <c:crossBetween val="between"/>
        <c:majorUnit val="1"/>
      </c:valAx>
      <c:catAx>
        <c:axId val="315749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47968"/>
        <c:crosses val="autoZero"/>
        <c:auto val="1"/>
        <c:lblAlgn val="ctr"/>
        <c:lblOffset val="100"/>
        <c:noMultiLvlLbl val="0"/>
      </c:catAx>
      <c:valAx>
        <c:axId val="3157448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Annual Fire Calls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5749536"/>
        <c:crosses val="max"/>
        <c:crossBetween val="between"/>
      </c:valAx>
      <c:catAx>
        <c:axId val="315749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574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018A52-8B62-48A1-A396-41D59C7B46EC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75AA50-9AE9-4FFB-9BE5-8FCD145D2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1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8249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102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793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0594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332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481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045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600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935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319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4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234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39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062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356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53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2" name="TextBox 1"/>
          <p:cNvSpPr txBox="1"/>
          <p:nvPr userDrawn="1"/>
        </p:nvSpPr>
        <p:spPr>
          <a:xfrm>
            <a:off x="311700" y="4863705"/>
            <a:ext cx="499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R.I.S.E. – Respect, Integrity, Service, Excellence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465247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City of Bloomington, IN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100" y="26140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Fire Department </a:t>
            </a:r>
          </a:p>
          <a:p>
            <a:pPr lvl="0">
              <a:spcBef>
                <a:spcPts val="0"/>
              </a:spcBef>
              <a:buNone/>
            </a:pPr>
            <a:r>
              <a:rPr lang="en" sz="2800" dirty="0" smtClean="0"/>
              <a:t>State of Public Safety 2016</a:t>
            </a:r>
            <a:endParaRPr lang="en" sz="2800" dirty="0"/>
          </a:p>
        </p:txBody>
      </p:sp>
      <p:pic>
        <p:nvPicPr>
          <p:cNvPr id="87" name="Shape 87" descr="15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5125" y="2614030"/>
            <a:ext cx="2252949" cy="23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Fire </a:t>
            </a:r>
            <a:r>
              <a:rPr lang="en" dirty="0" smtClean="0"/>
              <a:t>Department – Operations (Response Times)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"/>
          <a:stretch/>
        </p:blipFill>
        <p:spPr>
          <a:xfrm>
            <a:off x="638281" y="1242729"/>
            <a:ext cx="4401080" cy="2499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17067" y="1228979"/>
            <a:ext cx="351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Issues Affecting Response Times in 2016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Inaccurate reporting by crews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Major construction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response goals until May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algn="just"/>
            <a:r>
              <a:rPr lang="en-US" dirty="0" smtClean="0"/>
              <a:t>Major efforts to correct reporting errors have led to us reaching our response goals in October of 2016.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8281" y="3742054"/>
            <a:ext cx="4401080" cy="4606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5130" y="3815734"/>
            <a:ext cx="1018671" cy="1787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83802" y="3815734"/>
            <a:ext cx="935025" cy="1787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8827" y="3815734"/>
            <a:ext cx="2028181" cy="17875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1272" y="3760734"/>
            <a:ext cx="108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0-5 minutes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29944" y="3761882"/>
            <a:ext cx="1086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6-10 minutes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1951" y="3760733"/>
            <a:ext cx="2028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11-20+ minutes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2292" y="1347541"/>
            <a:ext cx="106221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/>
              <a:t>77%</a:t>
            </a:r>
            <a:r>
              <a:rPr lang="en-US" sz="1000" dirty="0" smtClean="0"/>
              <a:t> of the time we are on scene within </a:t>
            </a:r>
            <a:br>
              <a:rPr lang="en-US" sz="1000" dirty="0" smtClean="0"/>
            </a:br>
            <a:r>
              <a:rPr lang="en-US" sz="1000" dirty="0" smtClean="0"/>
              <a:t>5 minutes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3441" y="2104954"/>
            <a:ext cx="106221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u="sng" dirty="0" smtClean="0"/>
              <a:t>95%</a:t>
            </a:r>
            <a:r>
              <a:rPr lang="en-US" sz="1000" dirty="0" smtClean="0"/>
              <a:t> of the time we are on scene within </a:t>
            </a:r>
            <a:br>
              <a:rPr lang="en-US" sz="1000" dirty="0" smtClean="0"/>
            </a:br>
            <a:r>
              <a:rPr lang="en-US" sz="1000" dirty="0" smtClean="0"/>
              <a:t>10 minutes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3546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Fire </a:t>
            </a:r>
            <a:r>
              <a:rPr lang="en" dirty="0" smtClean="0"/>
              <a:t>Department – Operations </a:t>
            </a:r>
            <a:r>
              <a:rPr lang="en" sz="2800" dirty="0" smtClean="0"/>
              <a:t>(Resource Planning)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9" y="1131220"/>
            <a:ext cx="3357149" cy="35559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077546" y="1131220"/>
            <a:ext cx="47547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Estimated Response Time Mapping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Collaborative project between BFD and IU Informatics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tool for determining station placement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and green = 1-2 mins (Excellent)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Yellow and orange = 3-5 mins (Good)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≥ 6 mins (Average)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Operations (ISO Rating)</a:t>
            </a:r>
            <a:endParaRPr lang="e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223907"/>
            <a:ext cx="4634876" cy="23925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9519" y="1127530"/>
            <a:ext cx="37418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City of Bloomington has an </a:t>
            </a:r>
          </a:p>
          <a:p>
            <a:pPr algn="ctr"/>
            <a:r>
              <a:rPr lang="en-US" sz="1200" b="1" dirty="0" smtClean="0"/>
              <a:t>Insurance Services Office </a:t>
            </a:r>
          </a:p>
          <a:p>
            <a:pPr algn="ctr"/>
            <a:endParaRPr lang="en-US" sz="1600" b="1" dirty="0" smtClean="0"/>
          </a:p>
          <a:p>
            <a:pPr algn="ctr"/>
            <a:r>
              <a:rPr lang="en-US" sz="2400" b="1" dirty="0" smtClean="0"/>
              <a:t>Rating of 3/3x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Top 8%</a:t>
            </a:r>
            <a:r>
              <a:rPr lang="en-US" dirty="0" smtClean="0"/>
              <a:t> of rated </a:t>
            </a:r>
            <a:r>
              <a:rPr lang="en-US" dirty="0"/>
              <a:t>d</a:t>
            </a:r>
            <a:r>
              <a:rPr lang="en-US" dirty="0" smtClean="0"/>
              <a:t>epartments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Top 4%</a:t>
            </a:r>
            <a:r>
              <a:rPr lang="en-US" dirty="0" smtClean="0"/>
              <a:t> of rated departments in Indiana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Best</a:t>
            </a:r>
            <a:r>
              <a:rPr lang="en-US" dirty="0" smtClean="0"/>
              <a:t> rated department in Monroe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Department – Staffing (NFPA 1710)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0" y="1179413"/>
            <a:ext cx="4776094" cy="3464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61408" y="1179413"/>
            <a:ext cx="3070892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NFPA recommends:</a:t>
            </a:r>
          </a:p>
          <a:p>
            <a:endParaRPr lang="en-US" dirty="0"/>
          </a:p>
          <a:p>
            <a:r>
              <a:rPr lang="en-US" dirty="0" smtClean="0"/>
              <a:t>Single Family House Fire   15 FF’s</a:t>
            </a:r>
          </a:p>
          <a:p>
            <a:endParaRPr lang="en-US" dirty="0"/>
          </a:p>
          <a:p>
            <a:r>
              <a:rPr lang="en-US" dirty="0" smtClean="0"/>
              <a:t>Commercial Fire                 28 FF’s</a:t>
            </a:r>
          </a:p>
          <a:p>
            <a:endParaRPr lang="en-US" dirty="0"/>
          </a:p>
          <a:p>
            <a:r>
              <a:rPr lang="en-US" dirty="0" smtClean="0"/>
              <a:t>Building 7+ Stories (Fire)    43+FF’s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8769" y="4042610"/>
            <a:ext cx="11412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Single Family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65836" y="4042609"/>
            <a:ext cx="11412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Commercial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119383" y="4042609"/>
            <a:ext cx="114128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7+ Stories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1" t="90745" r="39898" b="1573"/>
          <a:stretch/>
        </p:blipFill>
        <p:spPr>
          <a:xfrm>
            <a:off x="4250012" y="4319608"/>
            <a:ext cx="1010653" cy="2661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6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Fire </a:t>
            </a:r>
            <a:r>
              <a:rPr lang="en" dirty="0" smtClean="0"/>
              <a:t>Department – Administration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57270" y="1229875"/>
            <a:ext cx="5218243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n" sz="1600" dirty="0" smtClean="0"/>
              <a:t>Annual operating budget for 2016:  </a:t>
            </a:r>
            <a:r>
              <a:rPr lang="en" sz="1600" b="1" dirty="0" smtClean="0"/>
              <a:t>$9,996,236</a:t>
            </a:r>
            <a:endParaRPr lang="en" sz="1600" b="1" dirty="0"/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n" sz="1600" dirty="0" smtClean="0"/>
              <a:t>Major effort from City / Fire Administration to complete capital replacements</a:t>
            </a:r>
          </a:p>
          <a:p>
            <a:pPr marL="460375" lvl="1" indent="-115888">
              <a:buFontTx/>
              <a:buChar char="-"/>
            </a:pPr>
            <a:r>
              <a:rPr lang="en" dirty="0" smtClean="0"/>
              <a:t>2015 Reversion Funds purchased:  New Fire Engine and SUV</a:t>
            </a:r>
          </a:p>
          <a:p>
            <a:pPr marL="460375" lvl="1" indent="-115888">
              <a:buFontTx/>
              <a:buChar char="-"/>
            </a:pPr>
            <a:r>
              <a:rPr lang="en" dirty="0" smtClean="0"/>
              <a:t>Developed a replacement plan to correct equipment / apparatus deficiencies</a:t>
            </a:r>
          </a:p>
          <a:p>
            <a:pPr marL="460375" lvl="1" indent="-115888">
              <a:buFontTx/>
              <a:buChar char="-"/>
            </a:pPr>
            <a:r>
              <a:rPr lang="en" dirty="0" smtClean="0"/>
              <a:t>Pursued Local Income Tax to h</a:t>
            </a:r>
            <a:r>
              <a:rPr lang="en-US" dirty="0" smtClean="0"/>
              <a:t>el</a:t>
            </a:r>
            <a:r>
              <a:rPr lang="en" dirty="0" smtClean="0"/>
              <a:t>p with capital needs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37" y="1229875"/>
            <a:ext cx="3272212" cy="1654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24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Fire </a:t>
            </a:r>
            <a:r>
              <a:rPr lang="en" dirty="0" smtClean="0"/>
              <a:t>Department –2016 Projects / Issues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2017-2020 Fire Union Contract Passed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Identified an issue with overtime pay:  back paid employees $235,137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Decommissioned several unsafe apparatus, </a:t>
            </a:r>
            <a:r>
              <a:rPr lang="en" b="1" dirty="0" smtClean="0"/>
              <a:t>purchased a new apparatus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Identified 167 minor OSHA violations within the stations, </a:t>
            </a:r>
            <a:r>
              <a:rPr lang="en" b="1" dirty="0" smtClean="0"/>
              <a:t>corrected 72</a:t>
            </a:r>
            <a:r>
              <a:rPr lang="en" dirty="0" smtClean="0"/>
              <a:t>, and  budgeted for the rest in 2017-2018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Identified and corrected data entry / collection errors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b="1" dirty="0" smtClean="0"/>
              <a:t>Applied for FEMA grant ($800k) </a:t>
            </a:r>
            <a:r>
              <a:rPr lang="en" dirty="0" smtClean="0"/>
              <a:t>to replace 75 Ft Aerial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7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dirty="0"/>
              <a:t>Fire </a:t>
            </a:r>
            <a:r>
              <a:rPr lang="en" dirty="0" smtClean="0"/>
              <a:t>Department – 2017 Goals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957728"/>
            <a:ext cx="6095975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n" sz="1600" b="1" dirty="0" smtClean="0"/>
              <a:t>Meet response and training goals </a:t>
            </a:r>
            <a:r>
              <a:rPr lang="en" sz="1600" dirty="0" smtClean="0"/>
              <a:t>previously outlined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n" sz="1600" dirty="0" smtClean="0"/>
              <a:t>Ensure the department has at least </a:t>
            </a:r>
            <a:r>
              <a:rPr lang="en" sz="1600" b="1" dirty="0" smtClean="0"/>
              <a:t>one prevention contact with every commercial occupancy every year</a:t>
            </a:r>
          </a:p>
          <a:p>
            <a:pPr marL="285750" lvl="0" indent="-285750">
              <a:spcBef>
                <a:spcPts val="0"/>
              </a:spcBef>
              <a:buFontTx/>
              <a:buChar char="-"/>
            </a:pPr>
            <a:r>
              <a:rPr lang="en" sz="1600" dirty="0" smtClean="0"/>
              <a:t>Continue to </a:t>
            </a:r>
            <a:r>
              <a:rPr lang="en" sz="1600" b="1" dirty="0" smtClean="0"/>
              <a:t>replace outdated equipment and apparatus</a:t>
            </a:r>
          </a:p>
          <a:p>
            <a:pPr marL="288925" indent="-288925">
              <a:buFontTx/>
              <a:buChar char="-"/>
            </a:pPr>
            <a:r>
              <a:rPr lang="en" sz="1600" dirty="0" smtClean="0"/>
              <a:t>Conduct a </a:t>
            </a:r>
            <a:r>
              <a:rPr lang="en" sz="1600" b="1" dirty="0" smtClean="0"/>
              <a:t>Comprehensive Community Risk Reduction Assessment</a:t>
            </a:r>
          </a:p>
          <a:p>
            <a:pPr marL="288925" indent="-288925">
              <a:buFontTx/>
              <a:buChar char="-"/>
            </a:pPr>
            <a:r>
              <a:rPr lang="en" sz="1600" dirty="0" smtClean="0"/>
              <a:t>Institute a </a:t>
            </a:r>
            <a:r>
              <a:rPr lang="en" sz="1600" b="1" dirty="0" smtClean="0"/>
              <a:t>Quartermaster System </a:t>
            </a:r>
            <a:r>
              <a:rPr lang="en" sz="1600" dirty="0" smtClean="0"/>
              <a:t>for firefighting personal protective equipment</a:t>
            </a:r>
          </a:p>
          <a:p>
            <a:pPr marL="288925" indent="-288925">
              <a:buFontTx/>
              <a:buChar char="-"/>
            </a:pPr>
            <a:r>
              <a:rPr lang="en" sz="1600" dirty="0" smtClean="0"/>
              <a:t>Complete a self-assessment to identify </a:t>
            </a:r>
            <a:r>
              <a:rPr lang="en" sz="1600" b="1" dirty="0" smtClean="0"/>
              <a:t>accreditation</a:t>
            </a:r>
            <a:r>
              <a:rPr lang="en" sz="1600" dirty="0" smtClean="0"/>
              <a:t> potential</a:t>
            </a:r>
          </a:p>
          <a:p>
            <a:pPr marL="569913" lvl="1">
              <a:buFontTx/>
              <a:buChar char="-"/>
            </a:pPr>
            <a:endParaRPr lang="en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75" y="410000"/>
            <a:ext cx="2468904" cy="32918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220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Conclusion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5802086" y="1224628"/>
            <a:ext cx="279763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/>
            <a:r>
              <a:rPr lang="en-US" dirty="0"/>
              <a:t>The </a:t>
            </a:r>
            <a:r>
              <a:rPr lang="en-US" dirty="0" smtClean="0"/>
              <a:t>City of Bloomington Fire </a:t>
            </a:r>
            <a:r>
              <a:rPr lang="en-US" dirty="0"/>
              <a:t>Department has been serving and protecting the citizens/visitors of Bloomington and Indiana University for more than </a:t>
            </a:r>
            <a:r>
              <a:rPr lang="en-US" b="1" dirty="0"/>
              <a:t>116 years</a:t>
            </a:r>
            <a:r>
              <a:rPr lang="en-US" dirty="0"/>
              <a:t>. 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13"/>
          <a:stretch/>
        </p:blipFill>
        <p:spPr>
          <a:xfrm rot="16200000">
            <a:off x="1592869" y="75351"/>
            <a:ext cx="284494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Conclusion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533929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We are the </a:t>
            </a:r>
            <a:r>
              <a:rPr lang="en-US" b="1" dirty="0" smtClean="0"/>
              <a:t>best staffed and trained </a:t>
            </a:r>
            <a:r>
              <a:rPr lang="en-US" dirty="0" smtClean="0"/>
              <a:t>within Monroe County; able to handle most emergencies that our community will face with minimal assistance from outside entities. </a:t>
            </a:r>
          </a:p>
          <a:p>
            <a:r>
              <a:rPr lang="en-US" dirty="0" smtClean="0"/>
              <a:t>We </a:t>
            </a:r>
            <a:r>
              <a:rPr lang="en-US" dirty="0"/>
              <a:t>are </a:t>
            </a:r>
            <a:r>
              <a:rPr lang="en-US" b="1" dirty="0"/>
              <a:t>Proud of our Firefighters </a:t>
            </a:r>
            <a:r>
              <a:rPr lang="en-US" dirty="0"/>
              <a:t>and the important job they complete </a:t>
            </a:r>
            <a:r>
              <a:rPr lang="en-US" b="1" dirty="0"/>
              <a:t>24/7/365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9" t="4445" r="11747"/>
          <a:stretch/>
        </p:blipFill>
        <p:spPr>
          <a:xfrm>
            <a:off x="6518780" y="1017800"/>
            <a:ext cx="2106691" cy="24899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10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3" r="22804"/>
          <a:stretch/>
        </p:blipFill>
        <p:spPr>
          <a:xfrm>
            <a:off x="311700" y="1230735"/>
            <a:ext cx="1780673" cy="1848566"/>
          </a:xfrm>
          <a:prstGeom prst="rect">
            <a:avLst/>
          </a:prstGeom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Mission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092373" y="1051980"/>
            <a:ext cx="6659741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/>
            <a:r>
              <a:rPr lang="en-US" dirty="0"/>
              <a:t>The </a:t>
            </a:r>
            <a:r>
              <a:rPr lang="en-US" b="1" dirty="0" smtClean="0"/>
              <a:t>City of Bloomington Fire </a:t>
            </a:r>
            <a:r>
              <a:rPr lang="en-US" b="1" dirty="0"/>
              <a:t>Department </a:t>
            </a:r>
            <a:r>
              <a:rPr lang="en-US" dirty="0"/>
              <a:t>exists to provide excellent public safety to everyone who lives in, works in, or visits the City; through superb </a:t>
            </a:r>
            <a:r>
              <a:rPr lang="en-US" b="1" dirty="0"/>
              <a:t>fire prevention</a:t>
            </a:r>
            <a:r>
              <a:rPr lang="en-US" dirty="0"/>
              <a:t>, </a:t>
            </a:r>
            <a:r>
              <a:rPr lang="en-US" b="1" dirty="0"/>
              <a:t>public education</a:t>
            </a:r>
            <a:r>
              <a:rPr lang="en-US" dirty="0"/>
              <a:t>, and </a:t>
            </a:r>
            <a:r>
              <a:rPr lang="en-US" b="1" dirty="0"/>
              <a:t>emergency </a:t>
            </a:r>
            <a:r>
              <a:rPr lang="en-US" b="1" dirty="0" smtClean="0"/>
              <a:t>management / mitigation </a:t>
            </a:r>
            <a:r>
              <a:rPr lang="en-US" dirty="0"/>
              <a:t>completed by credentialed and trusted officials who receive first-rate training and high quality equipment.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Personnel 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99652" y="1086552"/>
            <a:ext cx="5394706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Prevention 		3 full time employees</a:t>
            </a:r>
            <a:endParaRPr lang="en" dirty="0"/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Training 		1 full time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Operations 		102 full time employees            			(34 per shift, 3 shifts)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 smtClean="0"/>
              <a:t>Administration 	4 full time employees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9648"/>
          <a:stretch/>
        </p:blipFill>
        <p:spPr>
          <a:xfrm>
            <a:off x="5594358" y="982526"/>
            <a:ext cx="3320445" cy="2667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86119" y="3650099"/>
            <a:ext cx="46217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110 Full Time Employees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954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Department – Stations and Apparatus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7" y="1162492"/>
            <a:ext cx="2763095" cy="31233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2037443" y="2750290"/>
            <a:ext cx="106326" cy="99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199586" y="2753834"/>
            <a:ext cx="106326" cy="99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56322" y="2799908"/>
            <a:ext cx="106326" cy="99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93852" y="2498651"/>
            <a:ext cx="106326" cy="99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136" y="3342609"/>
            <a:ext cx="106326" cy="992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86986" y="1064518"/>
            <a:ext cx="4654284" cy="2754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Station 1 (</a:t>
            </a:r>
            <a:r>
              <a:rPr lang="en-US" sz="1600" b="1" dirty="0" smtClean="0"/>
              <a:t>HQ) - 300 East 4</a:t>
            </a:r>
            <a:r>
              <a:rPr lang="en-US" sz="1600" b="1" baseline="30000" dirty="0" smtClean="0"/>
              <a:t>th</a:t>
            </a:r>
            <a:r>
              <a:rPr lang="en-US" sz="1600" b="1" dirty="0"/>
              <a:t> </a:t>
            </a:r>
            <a:r>
              <a:rPr lang="en-US" sz="1600" b="1" dirty="0" smtClean="0"/>
              <a:t>Street</a:t>
            </a:r>
            <a:r>
              <a:rPr lang="en-US" sz="1200" b="1" dirty="0" smtClean="0"/>
              <a:t> </a:t>
            </a:r>
          </a:p>
          <a:p>
            <a:pPr marL="460375" lvl="1"/>
            <a:r>
              <a:rPr lang="en-US" sz="1100" dirty="0" smtClean="0"/>
              <a:t>Rescue Engine, 100 Ft Aerial, Command SUV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Station </a:t>
            </a:r>
            <a:r>
              <a:rPr lang="en-US" sz="1600" b="1" dirty="0"/>
              <a:t>2 – </a:t>
            </a:r>
            <a:r>
              <a:rPr lang="en-US" sz="1600" b="1" dirty="0" smtClean="0"/>
              <a:t>209 South Fairfield Drive</a:t>
            </a:r>
          </a:p>
          <a:p>
            <a:pPr marL="460375" lvl="1"/>
            <a:r>
              <a:rPr lang="en-US" sz="1100" dirty="0" smtClean="0"/>
              <a:t>75 Ft Quint (Aerial/Engine), Medium Rescue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Station </a:t>
            </a:r>
            <a:r>
              <a:rPr lang="en-US" sz="1600" b="1" dirty="0" smtClean="0"/>
              <a:t>3 – 900 North Woodlawn Avenue</a:t>
            </a:r>
          </a:p>
          <a:p>
            <a:pPr marL="460375" lvl="1"/>
            <a:r>
              <a:rPr lang="en-US" sz="1100" dirty="0" smtClean="0"/>
              <a:t>Engine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Station </a:t>
            </a:r>
            <a:r>
              <a:rPr lang="en-US" sz="1600" b="1" dirty="0" smtClean="0"/>
              <a:t>4 </a:t>
            </a:r>
            <a:r>
              <a:rPr lang="en-US" sz="1600" b="1" dirty="0"/>
              <a:t>– </a:t>
            </a:r>
            <a:r>
              <a:rPr lang="en-US" sz="1600" b="1" dirty="0" smtClean="0"/>
              <a:t>2201 East 3</a:t>
            </a:r>
            <a:r>
              <a:rPr lang="en-US" sz="1600" b="1" baseline="30000" dirty="0" smtClean="0"/>
              <a:t>rd</a:t>
            </a:r>
            <a:r>
              <a:rPr lang="en-US" sz="1600" b="1" dirty="0" smtClean="0"/>
              <a:t> Street</a:t>
            </a:r>
            <a:endParaRPr lang="en-US" sz="1600" b="1" dirty="0"/>
          </a:p>
          <a:p>
            <a:pPr marL="460375" lvl="1"/>
            <a:r>
              <a:rPr lang="en-US" sz="1100" dirty="0" smtClean="0"/>
              <a:t>Engine, Medium Rescue, Brush Truck</a:t>
            </a:r>
            <a:endParaRPr lang="en-US" sz="11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Station </a:t>
            </a:r>
            <a:r>
              <a:rPr lang="en-US" sz="1600" b="1" dirty="0" smtClean="0"/>
              <a:t>5 </a:t>
            </a:r>
            <a:r>
              <a:rPr lang="en-US" sz="1600" b="1" dirty="0"/>
              <a:t>– </a:t>
            </a:r>
            <a:r>
              <a:rPr lang="en-US" sz="1600" b="1" dirty="0" smtClean="0"/>
              <a:t>1987 South Henderson Street</a:t>
            </a:r>
            <a:endParaRPr lang="en-US" sz="1600" b="1" dirty="0"/>
          </a:p>
          <a:p>
            <a:pPr marL="460375" lvl="1"/>
            <a:r>
              <a:rPr lang="en-US" sz="1100" dirty="0" smtClean="0"/>
              <a:t>Engine</a:t>
            </a:r>
          </a:p>
          <a:p>
            <a:pPr marL="460375" lvl="1"/>
            <a:endParaRPr lang="en-US" sz="1100" dirty="0"/>
          </a:p>
          <a:p>
            <a:pPr marL="460375" lvl="1"/>
            <a:endParaRPr lang="en-US" sz="1100" dirty="0"/>
          </a:p>
          <a:p>
            <a:pPr marL="282575" lvl="1"/>
            <a:r>
              <a:rPr lang="en-US" sz="1600" b="1" dirty="0" smtClean="0"/>
              <a:t>We also maintain two reserve Engines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8151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Prevention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5800342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dirty="0" smtClean="0"/>
              <a:t>There are three E’s that serve as t</a:t>
            </a:r>
            <a:r>
              <a:rPr lang="en-US" dirty="0" smtClean="0"/>
              <a:t>he</a:t>
            </a:r>
            <a:r>
              <a:rPr lang="en" dirty="0" smtClean="0"/>
              <a:t> foundation for a prevention division.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" sz="1800" b="1" dirty="0" smtClean="0"/>
              <a:t>Education</a:t>
            </a:r>
            <a:r>
              <a:rPr lang="en" dirty="0" smtClean="0"/>
              <a:t> – </a:t>
            </a:r>
            <a:r>
              <a:rPr lang="en" u="sng" dirty="0" smtClean="0"/>
              <a:t>18,590</a:t>
            </a:r>
            <a:r>
              <a:rPr lang="en" dirty="0" smtClean="0"/>
              <a:t> Community contacts ranging from station tours to community CPR training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" sz="1800" b="1" dirty="0" smtClean="0"/>
              <a:t>Enforcement</a:t>
            </a:r>
            <a:r>
              <a:rPr lang="en" dirty="0" smtClean="0"/>
              <a:t> – </a:t>
            </a:r>
            <a:r>
              <a:rPr lang="en" u="sng" dirty="0" smtClean="0"/>
              <a:t>954</a:t>
            </a:r>
            <a:r>
              <a:rPr lang="en" dirty="0" smtClean="0"/>
              <a:t> Fire inspections and </a:t>
            </a:r>
            <a:r>
              <a:rPr lang="en" u="sng" dirty="0" smtClean="0"/>
              <a:t>47</a:t>
            </a:r>
            <a:r>
              <a:rPr lang="en" dirty="0" smtClean="0"/>
              <a:t> fire investigations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" sz="1800" b="1" dirty="0" smtClean="0"/>
              <a:t>Engineering</a:t>
            </a:r>
            <a:r>
              <a:rPr lang="en" dirty="0" smtClean="0"/>
              <a:t> – </a:t>
            </a:r>
            <a:r>
              <a:rPr lang="en" u="sng" dirty="0" smtClean="0"/>
              <a:t>427</a:t>
            </a:r>
            <a:r>
              <a:rPr lang="en" dirty="0" smtClean="0"/>
              <a:t> Plan reviews, consultations, and Knox Box reviews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29875"/>
            <a:ext cx="2358190" cy="1898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93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470618"/>
              </p:ext>
            </p:extLst>
          </p:nvPr>
        </p:nvGraphicFramePr>
        <p:xfrm>
          <a:off x="5321396" y="410000"/>
          <a:ext cx="3449674" cy="335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Training </a:t>
            </a:r>
            <a:endParaRPr lang="en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4248"/>
            <a:ext cx="4920318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dirty="0" smtClean="0"/>
              <a:t>Total Hours for 2016 – </a:t>
            </a:r>
            <a:r>
              <a:rPr lang="en" b="1" dirty="0" smtClean="0"/>
              <a:t>23,946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b="1" dirty="0" smtClean="0"/>
              <a:t>Reoccuring</a:t>
            </a:r>
            <a:r>
              <a:rPr lang="en" sz="1600" dirty="0" smtClean="0"/>
              <a:t> – necessary to maintain skills and knowledge (15,084 hrs)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b="1" dirty="0" smtClean="0"/>
              <a:t>New Certification</a:t>
            </a:r>
            <a:r>
              <a:rPr lang="en" sz="1600" dirty="0" smtClean="0"/>
              <a:t> – upgrading or adding to capabilities (2,014 hrs)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600" b="1" dirty="0" smtClean="0"/>
              <a:t>Physical Fitness </a:t>
            </a:r>
            <a:r>
              <a:rPr lang="en" sz="1600" dirty="0" smtClean="0"/>
              <a:t>– maintains readiness and employee health (3,911 hrs)</a:t>
            </a:r>
            <a:endParaRPr lang="en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sz="1600" b="1" dirty="0" smtClean="0"/>
              <a:t>Other/Specialty</a:t>
            </a:r>
            <a:r>
              <a:rPr lang="en" sz="1600" dirty="0" smtClean="0"/>
              <a:t> </a:t>
            </a:r>
            <a:r>
              <a:rPr lang="en-US" sz="1600" dirty="0"/>
              <a:t>–</a:t>
            </a:r>
            <a:r>
              <a:rPr lang="en" sz="1600" dirty="0" smtClean="0"/>
              <a:t> ie: protocols, safe place, etc.  (2,937 hrs)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5644529" y="1154248"/>
            <a:ext cx="3126541" cy="0"/>
          </a:xfrm>
          <a:prstGeom prst="line">
            <a:avLst/>
          </a:prstGeom>
          <a:ln w="127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Down Arrow 6"/>
          <p:cNvSpPr/>
          <p:nvPr/>
        </p:nvSpPr>
        <p:spPr>
          <a:xfrm rot="10800000">
            <a:off x="6076886" y="1206311"/>
            <a:ext cx="508000" cy="9525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50"/>
          <p:cNvSpPr txBox="1"/>
          <p:nvPr/>
        </p:nvSpPr>
        <p:spPr>
          <a:xfrm rot="16200000">
            <a:off x="5985361" y="1514835"/>
            <a:ext cx="774700" cy="3556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7664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Operations (call types) 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/>
          <a:stretch/>
        </p:blipFill>
        <p:spPr>
          <a:xfrm>
            <a:off x="311700" y="1198879"/>
            <a:ext cx="5289847" cy="25732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953760" y="1198879"/>
            <a:ext cx="28785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Rescue/EMS  	1,603</a:t>
            </a:r>
          </a:p>
          <a:p>
            <a:r>
              <a:rPr lang="en-US" dirty="0" smtClean="0"/>
              <a:t>False Alarm  	1,041</a:t>
            </a:r>
            <a:endParaRPr lang="en-US" dirty="0"/>
          </a:p>
          <a:p>
            <a:r>
              <a:rPr lang="en-US" dirty="0" smtClean="0"/>
              <a:t>Other		   562</a:t>
            </a:r>
          </a:p>
          <a:p>
            <a:r>
              <a:rPr lang="en-US" dirty="0" smtClean="0"/>
              <a:t>Fire		   355</a:t>
            </a:r>
          </a:p>
          <a:p>
            <a:r>
              <a:rPr lang="en-US" dirty="0" smtClean="0"/>
              <a:t>Hazardous Condition	   231</a:t>
            </a:r>
          </a:p>
          <a:p>
            <a:r>
              <a:rPr lang="en-US" dirty="0" smtClean="0"/>
              <a:t>Service Call	     99</a:t>
            </a:r>
          </a:p>
          <a:p>
            <a:r>
              <a:rPr lang="en-US" dirty="0" smtClean="0"/>
              <a:t>---------------------------------------------</a:t>
            </a:r>
          </a:p>
          <a:p>
            <a:r>
              <a:rPr lang="en-US" dirty="0" smtClean="0"/>
              <a:t>Total Calls in 2016	3,891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Department Operations </a:t>
            </a:r>
            <a:r>
              <a:rPr lang="en-US" sz="2000" dirty="0" smtClean="0"/>
              <a:t>(Fire Deaths)</a:t>
            </a:r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80928"/>
              </p:ext>
            </p:extLst>
          </p:nvPr>
        </p:nvGraphicFramePr>
        <p:xfrm>
          <a:off x="563200" y="1326911"/>
          <a:ext cx="4611097" cy="258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8914" y="1326911"/>
            <a:ext cx="2564445" cy="18774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88%</a:t>
            </a:r>
            <a:r>
              <a:rPr lang="en-US" dirty="0" smtClean="0"/>
              <a:t>  did </a:t>
            </a:r>
            <a:r>
              <a:rPr lang="en-US" b="1" dirty="0" smtClean="0"/>
              <a:t>NOT</a:t>
            </a:r>
            <a:r>
              <a:rPr lang="en-US" dirty="0" smtClean="0"/>
              <a:t> have a functional smoke 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Fire Department – Operations (IU Breakdown) 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17" y="1214544"/>
            <a:ext cx="2045016" cy="1550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2765504"/>
            <a:ext cx="2655146" cy="1550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3440" y="1090507"/>
            <a:ext cx="2594186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Calls in City (not IU)	3,008</a:t>
            </a:r>
          </a:p>
          <a:p>
            <a:r>
              <a:rPr lang="en-US" dirty="0" smtClean="0"/>
              <a:t>Calls to IU in 2016	   748</a:t>
            </a:r>
          </a:p>
          <a:p>
            <a:r>
              <a:rPr lang="en-US" dirty="0" smtClean="0"/>
              <a:t>Calls to Townships	   135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Indiana University Statistics</a:t>
            </a:r>
          </a:p>
          <a:p>
            <a:endParaRPr lang="en-US" dirty="0"/>
          </a:p>
          <a:p>
            <a:r>
              <a:rPr lang="en-US" b="1" dirty="0" smtClean="0"/>
              <a:t>False Alarm	450</a:t>
            </a:r>
          </a:p>
          <a:p>
            <a:r>
              <a:rPr lang="en-US" dirty="0" smtClean="0"/>
              <a:t>Rescue/EMS 	132</a:t>
            </a:r>
          </a:p>
          <a:p>
            <a:r>
              <a:rPr lang="en-US" dirty="0" smtClean="0"/>
              <a:t>Other		  79</a:t>
            </a:r>
          </a:p>
          <a:p>
            <a:r>
              <a:rPr lang="en-US" dirty="0" smtClean="0"/>
              <a:t>Fire		  55</a:t>
            </a:r>
          </a:p>
          <a:p>
            <a:r>
              <a:rPr lang="en-US" dirty="0" smtClean="0"/>
              <a:t>Hazardous Condition	  18</a:t>
            </a:r>
          </a:p>
          <a:p>
            <a:r>
              <a:rPr lang="en-US" dirty="0" smtClean="0"/>
              <a:t>Service Call	  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1467" y="1090507"/>
            <a:ext cx="268901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% of Total BFD calls at IU by type</a:t>
            </a:r>
          </a:p>
          <a:p>
            <a:pPr algn="ctr"/>
            <a:endParaRPr lang="en-US" sz="1200" b="1" dirty="0"/>
          </a:p>
          <a:p>
            <a:r>
              <a:rPr lang="en-US" sz="1200" b="1" dirty="0" smtClean="0"/>
              <a:t>False Alarm 		43% </a:t>
            </a:r>
          </a:p>
          <a:p>
            <a:r>
              <a:rPr lang="en-US" sz="1200" dirty="0" smtClean="0"/>
              <a:t>Rescue/EMS		  8%</a:t>
            </a:r>
          </a:p>
          <a:p>
            <a:r>
              <a:rPr lang="en-US" sz="1200" dirty="0" smtClean="0"/>
              <a:t>Other		14%</a:t>
            </a:r>
          </a:p>
          <a:p>
            <a:r>
              <a:rPr lang="en-US" sz="1200" dirty="0" smtClean="0"/>
              <a:t>Fire		15%</a:t>
            </a:r>
          </a:p>
          <a:p>
            <a:r>
              <a:rPr lang="en-US" sz="1200" dirty="0" smtClean="0"/>
              <a:t>Hazardous Condition	  8%</a:t>
            </a:r>
          </a:p>
          <a:p>
            <a:r>
              <a:rPr lang="en-US" sz="1200" dirty="0" smtClean="0"/>
              <a:t>Service Call		14%</a:t>
            </a:r>
          </a:p>
          <a:p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30293" y="1090507"/>
            <a:ext cx="2919307" cy="350181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Words>789</Words>
  <Application>Microsoft Office PowerPoint</Application>
  <PresentationFormat>On-screen Show (16:9)</PresentationFormat>
  <Paragraphs>141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Times New Roman</vt:lpstr>
      <vt:lpstr>Roboto</vt:lpstr>
      <vt:lpstr>Bernard MT Condensed</vt:lpstr>
      <vt:lpstr>Arial</vt:lpstr>
      <vt:lpstr>geometric</vt:lpstr>
      <vt:lpstr>City of Bloomington, IN</vt:lpstr>
      <vt:lpstr>Mission</vt:lpstr>
      <vt:lpstr>Fire Department – Personnel </vt:lpstr>
      <vt:lpstr>Fire Department – Stations and Apparatus</vt:lpstr>
      <vt:lpstr>Fire Department – Prevention</vt:lpstr>
      <vt:lpstr>Fire Department – Training </vt:lpstr>
      <vt:lpstr>Fire Department – Operations (call types) </vt:lpstr>
      <vt:lpstr>Fire Department Operations (Fire Deaths)</vt:lpstr>
      <vt:lpstr>Fire Department – Operations (IU Breakdown) </vt:lpstr>
      <vt:lpstr>Fire Department – Operations (Response Times)</vt:lpstr>
      <vt:lpstr>Fire Department – Operations (Resource Planning)</vt:lpstr>
      <vt:lpstr>Fire Department – Operations (ISO Rating)</vt:lpstr>
      <vt:lpstr>Fire Department – Staffing (NFPA 1710)</vt:lpstr>
      <vt:lpstr>Fire Department – Administration</vt:lpstr>
      <vt:lpstr>Fire Department –2016 Projects / Issues</vt:lpstr>
      <vt:lpstr>Fire Department – 2017 Goals</vt:lpstr>
      <vt:lpstr>Fire Department – Conclusion</vt:lpstr>
      <vt:lpstr>Fire Department – 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Bloomington, IN</dc:title>
  <dc:creator>renneism</dc:creator>
  <cp:lastModifiedBy>Elizabeth Walter</cp:lastModifiedBy>
  <cp:revision>63</cp:revision>
  <cp:lastPrinted>2017-02-08T22:00:53Z</cp:lastPrinted>
  <dcterms:modified xsi:type="dcterms:W3CDTF">2017-12-18T17:07:50Z</dcterms:modified>
</cp:coreProperties>
</file>